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686" r:id="rId2"/>
    <p:sldId id="2701" r:id="rId3"/>
    <p:sldId id="2708" r:id="rId4"/>
    <p:sldId id="2709" r:id="rId5"/>
    <p:sldId id="2687" r:id="rId6"/>
    <p:sldId id="2715" r:id="rId7"/>
    <p:sldId id="2714" r:id="rId8"/>
    <p:sldId id="2716" r:id="rId9"/>
    <p:sldId id="2710" r:id="rId10"/>
    <p:sldId id="2711" r:id="rId11"/>
    <p:sldId id="2712" r:id="rId12"/>
    <p:sldId id="2713" r:id="rId13"/>
  </p:sldIdLst>
  <p:sldSz cx="13404850" cy="914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4124"/>
    <a:srgbClr val="9E0141"/>
    <a:srgbClr val="911D42"/>
    <a:srgbClr val="911D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29"/>
    <p:restoredTop sz="94887"/>
  </p:normalViewPr>
  <p:slideViewPr>
    <p:cSldViewPr snapToGrid="0" snapToObjects="1">
      <p:cViewPr>
        <p:scale>
          <a:sx n="68" d="100"/>
          <a:sy n="68" d="100"/>
        </p:scale>
        <p:origin x="624"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2680-7EFC-594A-AE6D-8C42E1797072}" type="datetimeFigureOut">
              <a:rPr lang="en-US" smtClean="0"/>
              <a:t>2/5/23</a:t>
            </a:fld>
            <a:endParaRPr lang="en-US"/>
          </a:p>
        </p:txBody>
      </p:sp>
      <p:sp>
        <p:nvSpPr>
          <p:cNvPr id="4" name="Slide Image Placeholder 3"/>
          <p:cNvSpPr>
            <a:spLocks noGrp="1" noRot="1" noChangeAspect="1"/>
          </p:cNvSpPr>
          <p:nvPr>
            <p:ph type="sldImg" idx="2"/>
          </p:nvPr>
        </p:nvSpPr>
        <p:spPr>
          <a:xfrm>
            <a:off x="1166813" y="1143000"/>
            <a:ext cx="45243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7716F-88A2-8E4E-B694-34C10F2D9928}" type="slidenum">
              <a:rPr lang="en-US" smtClean="0"/>
              <a:t>‹#›</a:t>
            </a:fld>
            <a:endParaRPr lang="en-US"/>
          </a:p>
        </p:txBody>
      </p:sp>
    </p:spTree>
    <p:extLst>
      <p:ext uri="{BB962C8B-B14F-4D97-AF65-F5344CB8AC3E}">
        <p14:creationId xmlns:p14="http://schemas.microsoft.com/office/powerpoint/2010/main" val="227856880"/>
      </p:ext>
    </p:extLst>
  </p:cSld>
  <p:clrMap bg1="lt1" tx1="dk1" bg2="lt2" tx2="dk2" accent1="accent1" accent2="accent2" accent3="accent3" accent4="accent4" accent5="accent5" accent6="accent6" hlink="hlink" folHlink="folHlink"/>
  <p:notesStyle>
    <a:lvl1pPr marL="0" algn="l" defTabSz="1082284" rtl="0" eaLnBrk="1" latinLnBrk="0" hangingPunct="1">
      <a:defRPr sz="1420" kern="1200">
        <a:solidFill>
          <a:schemeClr val="tx1"/>
        </a:solidFill>
        <a:latin typeface="+mn-lt"/>
        <a:ea typeface="+mn-ea"/>
        <a:cs typeface="+mn-cs"/>
      </a:defRPr>
    </a:lvl1pPr>
    <a:lvl2pPr marL="541142" algn="l" defTabSz="1082284" rtl="0" eaLnBrk="1" latinLnBrk="0" hangingPunct="1">
      <a:defRPr sz="1420" kern="1200">
        <a:solidFill>
          <a:schemeClr val="tx1"/>
        </a:solidFill>
        <a:latin typeface="+mn-lt"/>
        <a:ea typeface="+mn-ea"/>
        <a:cs typeface="+mn-cs"/>
      </a:defRPr>
    </a:lvl2pPr>
    <a:lvl3pPr marL="1082284" algn="l" defTabSz="1082284" rtl="0" eaLnBrk="1" latinLnBrk="0" hangingPunct="1">
      <a:defRPr sz="1420" kern="1200">
        <a:solidFill>
          <a:schemeClr val="tx1"/>
        </a:solidFill>
        <a:latin typeface="+mn-lt"/>
        <a:ea typeface="+mn-ea"/>
        <a:cs typeface="+mn-cs"/>
      </a:defRPr>
    </a:lvl3pPr>
    <a:lvl4pPr marL="1623426" algn="l" defTabSz="1082284" rtl="0" eaLnBrk="1" latinLnBrk="0" hangingPunct="1">
      <a:defRPr sz="1420" kern="1200">
        <a:solidFill>
          <a:schemeClr val="tx1"/>
        </a:solidFill>
        <a:latin typeface="+mn-lt"/>
        <a:ea typeface="+mn-ea"/>
        <a:cs typeface="+mn-cs"/>
      </a:defRPr>
    </a:lvl4pPr>
    <a:lvl5pPr marL="2164568" algn="l" defTabSz="1082284" rtl="0" eaLnBrk="1" latinLnBrk="0" hangingPunct="1">
      <a:defRPr sz="1420" kern="1200">
        <a:solidFill>
          <a:schemeClr val="tx1"/>
        </a:solidFill>
        <a:latin typeface="+mn-lt"/>
        <a:ea typeface="+mn-ea"/>
        <a:cs typeface="+mn-cs"/>
      </a:defRPr>
    </a:lvl5pPr>
    <a:lvl6pPr marL="2705710" algn="l" defTabSz="1082284" rtl="0" eaLnBrk="1" latinLnBrk="0" hangingPunct="1">
      <a:defRPr sz="1420" kern="1200">
        <a:solidFill>
          <a:schemeClr val="tx1"/>
        </a:solidFill>
        <a:latin typeface="+mn-lt"/>
        <a:ea typeface="+mn-ea"/>
        <a:cs typeface="+mn-cs"/>
      </a:defRPr>
    </a:lvl6pPr>
    <a:lvl7pPr marL="3246852" algn="l" defTabSz="1082284" rtl="0" eaLnBrk="1" latinLnBrk="0" hangingPunct="1">
      <a:defRPr sz="1420" kern="1200">
        <a:solidFill>
          <a:schemeClr val="tx1"/>
        </a:solidFill>
        <a:latin typeface="+mn-lt"/>
        <a:ea typeface="+mn-ea"/>
        <a:cs typeface="+mn-cs"/>
      </a:defRPr>
    </a:lvl7pPr>
    <a:lvl8pPr marL="3787993" algn="l" defTabSz="1082284" rtl="0" eaLnBrk="1" latinLnBrk="0" hangingPunct="1">
      <a:defRPr sz="1420" kern="1200">
        <a:solidFill>
          <a:schemeClr val="tx1"/>
        </a:solidFill>
        <a:latin typeface="+mn-lt"/>
        <a:ea typeface="+mn-ea"/>
        <a:cs typeface="+mn-cs"/>
      </a:defRPr>
    </a:lvl8pPr>
    <a:lvl9pPr marL="4329135" algn="l" defTabSz="1082284" rtl="0" eaLnBrk="1" latinLnBrk="0" hangingPunct="1">
      <a:defRPr sz="14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front_cover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a:t>
            </a:fld>
            <a:endParaRPr lang="en-US"/>
          </a:p>
        </p:txBody>
      </p:sp>
    </p:spTree>
    <p:extLst>
      <p:ext uri="{BB962C8B-B14F-4D97-AF65-F5344CB8AC3E}">
        <p14:creationId xmlns:p14="http://schemas.microsoft.com/office/powerpoint/2010/main" val="218460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full_cover_versa</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12</a:t>
            </a:fld>
            <a:endParaRPr lang="en-US"/>
          </a:p>
        </p:txBody>
      </p:sp>
    </p:spTree>
    <p:extLst>
      <p:ext uri="{BB962C8B-B14F-4D97-AF65-F5344CB8AC3E}">
        <p14:creationId xmlns:p14="http://schemas.microsoft.com/office/powerpoint/2010/main" val="4289796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front_cover_9_by_6</a:t>
            </a:r>
          </a:p>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a:t>
            </a:fld>
            <a:endParaRPr lang="en-US"/>
          </a:p>
        </p:txBody>
      </p:sp>
    </p:spTree>
    <p:extLst>
      <p:ext uri="{BB962C8B-B14F-4D97-AF65-F5344CB8AC3E}">
        <p14:creationId xmlns:p14="http://schemas.microsoft.com/office/powerpoint/2010/main" val="2266330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back_cover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a:t>
            </a:fld>
            <a:endParaRPr lang="en-US"/>
          </a:p>
        </p:txBody>
      </p:sp>
    </p:spTree>
    <p:extLst>
      <p:ext uri="{BB962C8B-B14F-4D97-AF65-F5344CB8AC3E}">
        <p14:creationId xmlns:p14="http://schemas.microsoft.com/office/powerpoint/2010/main" val="1652605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spine</a:t>
            </a:r>
          </a:p>
        </p:txBody>
      </p:sp>
      <p:sp>
        <p:nvSpPr>
          <p:cNvPr id="4" name="Slide Number Placeholder 3"/>
          <p:cNvSpPr>
            <a:spLocks noGrp="1"/>
          </p:cNvSpPr>
          <p:nvPr>
            <p:ph type="sldNum" sz="quarter" idx="5"/>
          </p:nvPr>
        </p:nvSpPr>
        <p:spPr/>
        <p:txBody>
          <a:bodyPr/>
          <a:lstStyle/>
          <a:p>
            <a:fld id="{1FA7716F-88A2-8E4E-B694-34C10F2D9928}" type="slidenum">
              <a:rPr lang="en-US" smtClean="0"/>
              <a:t>4</a:t>
            </a:fld>
            <a:endParaRPr lang="en-US"/>
          </a:p>
        </p:txBody>
      </p:sp>
    </p:spTree>
    <p:extLst>
      <p:ext uri="{BB962C8B-B14F-4D97-AF65-F5344CB8AC3E}">
        <p14:creationId xmlns:p14="http://schemas.microsoft.com/office/powerpoint/2010/main" val="452117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kickstarter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a:t>
            </a:fld>
            <a:endParaRPr lang="en-US"/>
          </a:p>
        </p:txBody>
      </p:sp>
    </p:spTree>
    <p:extLst>
      <p:ext uri="{BB962C8B-B14F-4D97-AF65-F5344CB8AC3E}">
        <p14:creationId xmlns:p14="http://schemas.microsoft.com/office/powerpoint/2010/main" val="2131771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cover_background_narrow</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7</a:t>
            </a:fld>
            <a:endParaRPr lang="en-US"/>
          </a:p>
        </p:txBody>
      </p:sp>
    </p:spTree>
    <p:extLst>
      <p:ext uri="{BB962C8B-B14F-4D97-AF65-F5344CB8AC3E}">
        <p14:creationId xmlns:p14="http://schemas.microsoft.com/office/powerpoint/2010/main" val="1356516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err="1"/>
              <a:t>cover</a:t>
            </a:r>
            <a:r>
              <a:rPr lang="en-US"/>
              <a:t>_background_wide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8</a:t>
            </a:fld>
            <a:endParaRPr lang="en-US"/>
          </a:p>
        </p:txBody>
      </p:sp>
    </p:spTree>
    <p:extLst>
      <p:ext uri="{BB962C8B-B14F-4D97-AF65-F5344CB8AC3E}">
        <p14:creationId xmlns:p14="http://schemas.microsoft.com/office/powerpoint/2010/main" val="4219507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full_cover_revised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10</a:t>
            </a:fld>
            <a:endParaRPr lang="en-US"/>
          </a:p>
        </p:txBody>
      </p:sp>
    </p:spTree>
    <p:extLst>
      <p:ext uri="{BB962C8B-B14F-4D97-AF65-F5344CB8AC3E}">
        <p14:creationId xmlns:p14="http://schemas.microsoft.com/office/powerpoint/2010/main" val="3714920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full_cover_versa_template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11</a:t>
            </a:fld>
            <a:endParaRPr lang="en-US"/>
          </a:p>
        </p:txBody>
      </p:sp>
    </p:spTree>
    <p:extLst>
      <p:ext uri="{BB962C8B-B14F-4D97-AF65-F5344CB8AC3E}">
        <p14:creationId xmlns:p14="http://schemas.microsoft.com/office/powerpoint/2010/main" val="425664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05364" y="1496484"/>
            <a:ext cx="11394123" cy="3183467"/>
          </a:xfrm>
        </p:spPr>
        <p:txBody>
          <a:bodyPr anchor="b"/>
          <a:lstStyle>
            <a:lvl1pPr algn="ctr">
              <a:defRPr sz="8000"/>
            </a:lvl1pPr>
          </a:lstStyle>
          <a:p>
            <a:r>
              <a:rPr lang="en-US"/>
              <a:t>Click to edit Master title style</a:t>
            </a:r>
            <a:endParaRPr lang="en-US" dirty="0"/>
          </a:p>
        </p:txBody>
      </p:sp>
      <p:sp>
        <p:nvSpPr>
          <p:cNvPr id="3" name="Subtitle 2"/>
          <p:cNvSpPr>
            <a:spLocks noGrp="1"/>
          </p:cNvSpPr>
          <p:nvPr>
            <p:ph type="subTitle" idx="1"/>
          </p:nvPr>
        </p:nvSpPr>
        <p:spPr>
          <a:xfrm>
            <a:off x="1675606" y="4802717"/>
            <a:ext cx="10053638" cy="2207683"/>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3382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64399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2846" y="486834"/>
            <a:ext cx="2890421"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21584" y="486834"/>
            <a:ext cx="8503702"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0454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525182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603" y="2279653"/>
            <a:ext cx="11561683" cy="3803649"/>
          </a:xfrm>
        </p:spPr>
        <p:txBody>
          <a:bodyPr anchor="b"/>
          <a:lstStyle>
            <a:lvl1pPr>
              <a:defRPr sz="8000"/>
            </a:lvl1pPr>
          </a:lstStyle>
          <a:p>
            <a:r>
              <a:rPr lang="en-US"/>
              <a:t>Click to edit Master title style</a:t>
            </a:r>
            <a:endParaRPr lang="en-US" dirty="0"/>
          </a:p>
        </p:txBody>
      </p:sp>
      <p:sp>
        <p:nvSpPr>
          <p:cNvPr id="3" name="Text Placeholder 2"/>
          <p:cNvSpPr>
            <a:spLocks noGrp="1"/>
          </p:cNvSpPr>
          <p:nvPr>
            <p:ph type="body" idx="1"/>
          </p:nvPr>
        </p:nvSpPr>
        <p:spPr>
          <a:xfrm>
            <a:off x="914603" y="6119286"/>
            <a:ext cx="11561683" cy="2000249"/>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254746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21584"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6205"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90681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23329" y="486836"/>
            <a:ext cx="11561683"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23331" y="2241551"/>
            <a:ext cx="5670879"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923331" y="3340100"/>
            <a:ext cx="5670879"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6206" y="2241551"/>
            <a:ext cx="5698807"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786206" y="3340100"/>
            <a:ext cx="5698807"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EB5D18-614A-1A43-9057-E06F7A7EDE83}" type="datetimeFigureOut">
              <a:rPr lang="en-US" smtClean="0"/>
              <a:t>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50873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EB5D18-614A-1A43-9057-E06F7A7EDE83}" type="datetimeFigureOut">
              <a:rPr lang="en-US" smtClean="0"/>
              <a:t>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827532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EB5D18-614A-1A43-9057-E06F7A7EDE83}" type="datetimeFigureOut">
              <a:rPr lang="en-US" smtClean="0"/>
              <a:t>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49328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Content Placeholder 2"/>
          <p:cNvSpPr>
            <a:spLocks noGrp="1"/>
          </p:cNvSpPr>
          <p:nvPr>
            <p:ph idx="1"/>
          </p:nvPr>
        </p:nvSpPr>
        <p:spPr>
          <a:xfrm>
            <a:off x="5698807" y="1316569"/>
            <a:ext cx="6786205" cy="6498167"/>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6236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5698807" y="1316569"/>
            <a:ext cx="6786205" cy="6498167"/>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071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21584" y="486836"/>
            <a:ext cx="11561683"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21584" y="2434167"/>
            <a:ext cx="11561683"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584" y="8475136"/>
            <a:ext cx="3016091" cy="486833"/>
          </a:xfrm>
          <a:prstGeom prst="rect">
            <a:avLst/>
          </a:prstGeom>
        </p:spPr>
        <p:txBody>
          <a:bodyPr vert="horz" lIns="91440" tIns="45720" rIns="91440" bIns="45720" rtlCol="0" anchor="ctr"/>
          <a:lstStyle>
            <a:lvl1pPr algn="l">
              <a:defRPr sz="1600">
                <a:solidFill>
                  <a:schemeClr val="tx1">
                    <a:tint val="75000"/>
                  </a:schemeClr>
                </a:solidFill>
              </a:defRPr>
            </a:lvl1pPr>
          </a:lstStyle>
          <a:p>
            <a:fld id="{9EEB5D18-614A-1A43-9057-E06F7A7EDE83}" type="datetimeFigureOut">
              <a:rPr lang="en-US" smtClean="0"/>
              <a:t>2/5/23</a:t>
            </a:fld>
            <a:endParaRPr lang="en-US"/>
          </a:p>
        </p:txBody>
      </p:sp>
      <p:sp>
        <p:nvSpPr>
          <p:cNvPr id="5" name="Footer Placeholder 4"/>
          <p:cNvSpPr>
            <a:spLocks noGrp="1"/>
          </p:cNvSpPr>
          <p:nvPr>
            <p:ph type="ftr" sz="quarter" idx="3"/>
          </p:nvPr>
        </p:nvSpPr>
        <p:spPr>
          <a:xfrm>
            <a:off x="4440357" y="8475136"/>
            <a:ext cx="4524137"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467175" y="8475136"/>
            <a:ext cx="3016091"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032AEFC2-9983-D540-B5A1-DFB969B4A813}" type="slidenum">
              <a:rPr lang="en-US" smtClean="0"/>
              <a:t>‹#›</a:t>
            </a:fld>
            <a:endParaRPr lang="en-US"/>
          </a:p>
        </p:txBody>
      </p:sp>
    </p:spTree>
    <p:extLst>
      <p:ext uri="{BB962C8B-B14F-4D97-AF65-F5344CB8AC3E}">
        <p14:creationId xmlns:p14="http://schemas.microsoft.com/office/powerpoint/2010/main" val="40435450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biologicalmodeling.org/" TargetMode="External"/><Relationship Id="rId3" Type="http://schemas.openxmlformats.org/officeDocument/2006/relationships/image" Target="../media/image9.emf"/><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3.emf"/><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hyperlink" Target="http://biologicalmodeling.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860266" y="1389413"/>
            <a:ext cx="4845133" cy="6365174"/>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4144969" y="2699526"/>
            <a:ext cx="4275720" cy="427572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144969" y="1877810"/>
            <a:ext cx="4275720" cy="1077218"/>
          </a:xfrm>
          <a:prstGeom prst="rect">
            <a:avLst/>
          </a:prstGeom>
          <a:noFill/>
        </p:spPr>
        <p:txBody>
          <a:bodyPr wrap="square" rtlCol="0">
            <a:spAutoFit/>
          </a:bodyPr>
          <a:lstStyle/>
          <a:p>
            <a:r>
              <a:rPr lang="en-US" sz="3600" b="1" dirty="0">
                <a:solidFill>
                  <a:schemeClr val="bg1"/>
                </a:solidFill>
                <a:latin typeface="Product Sans" panose="020B0403030502040203" pitchFamily="34" charset="0"/>
              </a:rPr>
              <a:t>Biological Modeling</a:t>
            </a:r>
          </a:p>
          <a:p>
            <a:pPr algn="ctr"/>
            <a:r>
              <a:rPr lang="en-US" sz="28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5439529" y="7164861"/>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3737301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43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0B1881-EC4F-9D12-3E8B-49E17ECD04EB}"/>
              </a:ext>
            </a:extLst>
          </p:cNvPr>
          <p:cNvPicPr>
            <a:picLocks noChangeAspect="1"/>
          </p:cNvPicPr>
          <p:nvPr/>
        </p:nvPicPr>
        <p:blipFill rotWithShape="1">
          <a:blip r:embed="rId3"/>
          <a:srcRect l="11835" r="7408"/>
          <a:stretch/>
        </p:blipFill>
        <p:spPr>
          <a:xfrm>
            <a:off x="759417" y="628631"/>
            <a:ext cx="11585260" cy="9060583"/>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1006853"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4"/>
          <a:srcRect l="8950" t="9563" r="9689" b="8728"/>
          <a:stretch/>
        </p:blipFill>
        <p:spPr>
          <a:xfrm>
            <a:off x="7426121"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146065" y="945986"/>
            <a:ext cx="4847087" cy="1200329"/>
          </a:xfrm>
          <a:prstGeom prst="rect">
            <a:avLst/>
          </a:prstGeom>
          <a:noFill/>
        </p:spPr>
        <p:txBody>
          <a:bodyPr wrap="square" rtlCol="0">
            <a:spAutoFit/>
          </a:bodyPr>
          <a:lstStyle/>
          <a:p>
            <a:pPr algn="ctr"/>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609024"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5"/>
          <a:srcRect l="14633" t="34873" r="27529" b="26390"/>
          <a:stretch/>
        </p:blipFill>
        <p:spPr>
          <a:xfrm>
            <a:off x="1336833"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6"/>
          <a:stretch>
            <a:fillRect/>
          </a:stretch>
        </p:blipFill>
        <p:spPr>
          <a:xfrm>
            <a:off x="4989800"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141562"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5"/>
          <a:srcRect l="14633" t="34873" r="67044" b="26390"/>
          <a:stretch/>
        </p:blipFill>
        <p:spPr>
          <a:xfrm>
            <a:off x="6462213"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326848"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536708"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4"/>
          <a:stretch>
            <a:fillRect/>
          </a:stretch>
        </p:blipFill>
        <p:spPr>
          <a:xfrm>
            <a:off x="6441045" y="1913284"/>
            <a:ext cx="414397" cy="414397"/>
          </a:xfrm>
          <a:prstGeom prst="rect">
            <a:avLst/>
          </a:prstGeom>
        </p:spPr>
      </p:pic>
      <p:sp>
        <p:nvSpPr>
          <p:cNvPr id="21" name="TextBox 20">
            <a:extLst>
              <a:ext uri="{FF2B5EF4-FFF2-40B4-BE49-F238E27FC236}">
                <a16:creationId xmlns:a16="http://schemas.microsoft.com/office/drawing/2014/main" id="{CBCB87E6-BC98-B644-AEB8-F768C4F3E860}"/>
              </a:ext>
            </a:extLst>
          </p:cNvPr>
          <p:cNvSpPr txBox="1"/>
          <p:nvPr/>
        </p:nvSpPr>
        <p:spPr>
          <a:xfrm>
            <a:off x="1304986" y="1005165"/>
            <a:ext cx="4845436"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pic>
        <p:nvPicPr>
          <p:cNvPr id="22" name="Picture 21">
            <a:extLst>
              <a:ext uri="{FF2B5EF4-FFF2-40B4-BE49-F238E27FC236}">
                <a16:creationId xmlns:a16="http://schemas.microsoft.com/office/drawing/2014/main" id="{0340EC5A-770F-8C4F-882D-4C6CCCEE68AB}"/>
              </a:ext>
            </a:extLst>
          </p:cNvPr>
          <p:cNvPicPr>
            <a:picLocks noChangeAspect="1"/>
          </p:cNvPicPr>
          <p:nvPr/>
        </p:nvPicPr>
        <p:blipFill>
          <a:blip r:embed="rId7"/>
          <a:stretch>
            <a:fillRect/>
          </a:stretch>
        </p:blipFill>
        <p:spPr>
          <a:xfrm>
            <a:off x="1356570" y="5240593"/>
            <a:ext cx="1185405" cy="1238103"/>
          </a:xfrm>
          <a:prstGeom prst="rect">
            <a:avLst/>
          </a:prstGeom>
        </p:spPr>
      </p:pic>
      <p:sp>
        <p:nvSpPr>
          <p:cNvPr id="23" name="TextBox 22">
            <a:extLst>
              <a:ext uri="{FF2B5EF4-FFF2-40B4-BE49-F238E27FC236}">
                <a16:creationId xmlns:a16="http://schemas.microsoft.com/office/drawing/2014/main" id="{E3F92CCA-29C6-E243-A732-8CBB18B610F3}"/>
              </a:ext>
            </a:extLst>
          </p:cNvPr>
          <p:cNvSpPr txBox="1"/>
          <p:nvPr/>
        </p:nvSpPr>
        <p:spPr>
          <a:xfrm>
            <a:off x="2637588" y="5390285"/>
            <a:ext cx="3449548"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24" name="TextBox 23">
            <a:extLst>
              <a:ext uri="{FF2B5EF4-FFF2-40B4-BE49-F238E27FC236}">
                <a16:creationId xmlns:a16="http://schemas.microsoft.com/office/drawing/2014/main" id="{754BEB6C-FF3F-0846-A95A-3677CF9210C5}"/>
              </a:ext>
            </a:extLst>
          </p:cNvPr>
          <p:cNvSpPr txBox="1"/>
          <p:nvPr/>
        </p:nvSpPr>
        <p:spPr>
          <a:xfrm>
            <a:off x="1356570" y="1885609"/>
            <a:ext cx="4736582" cy="2462213"/>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cellular and molecular resolution.</a:t>
            </a:r>
          </a:p>
          <a:p>
            <a:pPr algn="just"/>
            <a:endParaRPr lang="en-US" sz="1100" dirty="0">
              <a:solidFill>
                <a:schemeClr val="bg1"/>
              </a:solidFill>
              <a:latin typeface="XCharter"/>
            </a:endParaRPr>
          </a:p>
          <a:p>
            <a:pPr algn="just"/>
            <a:r>
              <a:rPr lang="en-US" sz="11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8">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spTree>
    <p:extLst>
      <p:ext uri="{BB962C8B-B14F-4D97-AF65-F5344CB8AC3E}">
        <p14:creationId xmlns:p14="http://schemas.microsoft.com/office/powerpoint/2010/main" val="418559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D68419-D7B6-DBD1-EF98-AF599A2FAA36}"/>
              </a:ext>
            </a:extLst>
          </p:cNvPr>
          <p:cNvSpPr/>
          <p:nvPr/>
        </p:nvSpPr>
        <p:spPr>
          <a:xfrm>
            <a:off x="-412071" y="829994"/>
            <a:ext cx="13505688" cy="8458200"/>
          </a:xfrm>
          <a:prstGeom prst="rect">
            <a:avLst/>
          </a:prstGeom>
          <a:solidFill>
            <a:schemeClr val="accent2">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520FED5-920D-8B94-28BE-B86051C88C0B}"/>
              </a:ext>
            </a:extLst>
          </p:cNvPr>
          <p:cNvSpPr/>
          <p:nvPr/>
        </p:nvSpPr>
        <p:spPr>
          <a:xfrm>
            <a:off x="-297771" y="944294"/>
            <a:ext cx="13277088" cy="8229600"/>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0B59CEE-10B0-44CE-0F14-74BE08D647DB}"/>
              </a:ext>
            </a:extLst>
          </p:cNvPr>
          <p:cNvSpPr/>
          <p:nvPr/>
        </p:nvSpPr>
        <p:spPr>
          <a:xfrm>
            <a:off x="6103029" y="944294"/>
            <a:ext cx="475488" cy="822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72F339-C152-F4A6-6B3B-721890FA6705}"/>
              </a:ext>
            </a:extLst>
          </p:cNvPr>
          <p:cNvSpPr/>
          <p:nvPr/>
        </p:nvSpPr>
        <p:spPr>
          <a:xfrm>
            <a:off x="-412071" y="829994"/>
            <a:ext cx="13505688" cy="8458200"/>
          </a:xfrm>
          <a:prstGeom prst="rect">
            <a:avLst/>
          </a:prstGeom>
          <a:solidFill>
            <a:srgbClr val="9E0141">
              <a:alpha val="2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a:extLst>
              <a:ext uri="{FF2B5EF4-FFF2-40B4-BE49-F238E27FC236}">
                <a16:creationId xmlns:a16="http://schemas.microsoft.com/office/drawing/2014/main" id="{FAAB86F9-6213-FF7D-88B1-F653139AFDB5}"/>
              </a:ext>
            </a:extLst>
          </p:cNvPr>
          <p:cNvPicPr>
            <a:picLocks noChangeAspect="1"/>
          </p:cNvPicPr>
          <p:nvPr/>
        </p:nvPicPr>
        <p:blipFill rotWithShape="1">
          <a:blip r:embed="rId3"/>
          <a:srcRect l="8950" t="9563" r="9689" b="8728"/>
          <a:stretch/>
        </p:blipFill>
        <p:spPr>
          <a:xfrm>
            <a:off x="7292718" y="2967382"/>
            <a:ext cx="5007453" cy="4976871"/>
          </a:xfrm>
          <a:prstGeom prst="rect">
            <a:avLst/>
          </a:prstGeom>
        </p:spPr>
      </p:pic>
      <p:sp>
        <p:nvSpPr>
          <p:cNvPr id="23" name="TextBox 22">
            <a:extLst>
              <a:ext uri="{FF2B5EF4-FFF2-40B4-BE49-F238E27FC236}">
                <a16:creationId xmlns:a16="http://schemas.microsoft.com/office/drawing/2014/main" id="{FC930AAB-0482-2A5F-2C08-550F84A38D25}"/>
              </a:ext>
            </a:extLst>
          </p:cNvPr>
          <p:cNvSpPr txBox="1"/>
          <p:nvPr/>
        </p:nvSpPr>
        <p:spPr>
          <a:xfrm>
            <a:off x="6710437" y="1155557"/>
            <a:ext cx="6141344" cy="1446550"/>
          </a:xfrm>
          <a:prstGeom prst="rect">
            <a:avLst/>
          </a:prstGeom>
          <a:noFill/>
        </p:spPr>
        <p:txBody>
          <a:bodyPr wrap="square" rtlCol="0">
            <a:spAutoFit/>
          </a:bodyPr>
          <a:lstStyle/>
          <a:p>
            <a:pPr algn="ctr"/>
            <a:r>
              <a:rPr lang="en-US" sz="4800" b="1" dirty="0">
                <a:solidFill>
                  <a:schemeClr val="bg1"/>
                </a:solidFill>
                <a:latin typeface="Product Sans" panose="020B0403030502040203" pitchFamily="34" charset="0"/>
              </a:rPr>
              <a:t>Biological Modeling</a:t>
            </a:r>
          </a:p>
          <a:p>
            <a:pPr algn="ctr"/>
            <a:r>
              <a:rPr lang="en-US" sz="4000" i="1" dirty="0">
                <a:solidFill>
                  <a:schemeClr val="bg1"/>
                </a:solidFill>
                <a:latin typeface="Product Sans" panose="020B0403030502040203" pitchFamily="34" charset="0"/>
              </a:rPr>
              <a:t>A Short Tour</a:t>
            </a:r>
          </a:p>
        </p:txBody>
      </p:sp>
      <p:sp>
        <p:nvSpPr>
          <p:cNvPr id="24" name="TextBox 23">
            <a:extLst>
              <a:ext uri="{FF2B5EF4-FFF2-40B4-BE49-F238E27FC236}">
                <a16:creationId xmlns:a16="http://schemas.microsoft.com/office/drawing/2014/main" id="{E4F3B075-CF84-C818-9671-DA68CD07B462}"/>
              </a:ext>
            </a:extLst>
          </p:cNvPr>
          <p:cNvSpPr txBox="1"/>
          <p:nvPr/>
        </p:nvSpPr>
        <p:spPr>
          <a:xfrm>
            <a:off x="8684907" y="8572091"/>
            <a:ext cx="3706268" cy="475276"/>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25" name="TextBox 24">
            <a:extLst>
              <a:ext uri="{FF2B5EF4-FFF2-40B4-BE49-F238E27FC236}">
                <a16:creationId xmlns:a16="http://schemas.microsoft.com/office/drawing/2014/main" id="{AB6D5439-7A2B-EA3B-FBDC-CEDBAF65D98F}"/>
              </a:ext>
            </a:extLst>
          </p:cNvPr>
          <p:cNvSpPr txBox="1"/>
          <p:nvPr/>
        </p:nvSpPr>
        <p:spPr>
          <a:xfrm>
            <a:off x="-114306" y="1293711"/>
            <a:ext cx="5924228" cy="475276"/>
          </a:xfrm>
          <a:prstGeom prst="rect">
            <a:avLst/>
          </a:prstGeom>
          <a:noFill/>
        </p:spPr>
        <p:txBody>
          <a:bodyPr wrap="square">
            <a:spAutoFit/>
          </a:bodyPr>
          <a:lstStyle/>
          <a:p>
            <a:pPr algn="ctr"/>
            <a:r>
              <a:rPr lang="en-US" sz="2400" b="1" i="1" dirty="0">
                <a:solidFill>
                  <a:schemeClr val="bg1"/>
                </a:solidFill>
                <a:latin typeface="Product Sans" panose="020B0403030502040203" pitchFamily="34" charset="0"/>
              </a:rPr>
              <a:t>Join us for a tour of biological modeling</a:t>
            </a:r>
            <a:endParaRPr lang="en-US" sz="2400" i="1" dirty="0"/>
          </a:p>
        </p:txBody>
      </p:sp>
      <p:pic>
        <p:nvPicPr>
          <p:cNvPr id="26" name="Picture 25">
            <a:extLst>
              <a:ext uri="{FF2B5EF4-FFF2-40B4-BE49-F238E27FC236}">
                <a16:creationId xmlns:a16="http://schemas.microsoft.com/office/drawing/2014/main" id="{32C81353-4728-636D-8E76-EE0E05351759}"/>
              </a:ext>
            </a:extLst>
          </p:cNvPr>
          <p:cNvPicPr>
            <a:picLocks noChangeAspect="1"/>
          </p:cNvPicPr>
          <p:nvPr/>
        </p:nvPicPr>
        <p:blipFill>
          <a:blip r:embed="rId4"/>
          <a:stretch>
            <a:fillRect/>
          </a:stretch>
        </p:blipFill>
        <p:spPr>
          <a:xfrm>
            <a:off x="21586" y="6306989"/>
            <a:ext cx="1461099" cy="1510290"/>
          </a:xfrm>
          <a:prstGeom prst="rect">
            <a:avLst/>
          </a:prstGeom>
        </p:spPr>
      </p:pic>
      <p:sp>
        <p:nvSpPr>
          <p:cNvPr id="27" name="TextBox 26">
            <a:extLst>
              <a:ext uri="{FF2B5EF4-FFF2-40B4-BE49-F238E27FC236}">
                <a16:creationId xmlns:a16="http://schemas.microsoft.com/office/drawing/2014/main" id="{C6A9268B-5354-2025-EBEA-7AECEA907205}"/>
              </a:ext>
            </a:extLst>
          </p:cNvPr>
          <p:cNvSpPr txBox="1"/>
          <p:nvPr/>
        </p:nvSpPr>
        <p:spPr>
          <a:xfrm>
            <a:off x="1702192" y="6515831"/>
            <a:ext cx="4009506" cy="1092607"/>
          </a:xfrm>
          <a:prstGeom prst="rect">
            <a:avLst/>
          </a:prstGeom>
          <a:noFill/>
        </p:spPr>
        <p:txBody>
          <a:bodyPr wrap="square">
            <a:spAutoFit/>
          </a:bodyPr>
          <a:lstStyle/>
          <a:p>
            <a:pPr algn="just"/>
            <a:r>
              <a:rPr lang="en-US" sz="1300" dirty="0">
                <a:solidFill>
                  <a:schemeClr val="bg1"/>
                </a:solidFill>
                <a:latin typeface="XCharter Roman" panose="02000503000000000000" pitchFamily="2" charset="0"/>
              </a:rPr>
              <a:t>Phillip </a:t>
            </a:r>
            <a:r>
              <a:rPr lang="en-US" sz="1300" dirty="0" err="1">
                <a:solidFill>
                  <a:schemeClr val="bg1"/>
                </a:solidFill>
                <a:latin typeface="XCharter Roman" panose="02000503000000000000" pitchFamily="2" charset="0"/>
              </a:rPr>
              <a:t>Compeau</a:t>
            </a:r>
            <a:r>
              <a:rPr lang="en-US" sz="13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300" dirty="0">
              <a:latin typeface="XCharter Roman" panose="02000503000000000000" pitchFamily="2" charset="0"/>
            </a:endParaRPr>
          </a:p>
        </p:txBody>
      </p:sp>
      <p:sp>
        <p:nvSpPr>
          <p:cNvPr id="28" name="TextBox 27">
            <a:extLst>
              <a:ext uri="{FF2B5EF4-FFF2-40B4-BE49-F238E27FC236}">
                <a16:creationId xmlns:a16="http://schemas.microsoft.com/office/drawing/2014/main" id="{DD709686-777D-5857-D2DD-EB6D0B2BE3EB}"/>
              </a:ext>
            </a:extLst>
          </p:cNvPr>
          <p:cNvSpPr txBox="1"/>
          <p:nvPr/>
        </p:nvSpPr>
        <p:spPr>
          <a:xfrm>
            <a:off x="0" y="2222387"/>
            <a:ext cx="5720692" cy="3323987"/>
          </a:xfrm>
          <a:prstGeom prst="rect">
            <a:avLst/>
          </a:prstGeom>
          <a:noFill/>
        </p:spPr>
        <p:txBody>
          <a:bodyPr wrap="square">
            <a:spAutoFit/>
          </a:bodyPr>
          <a:lstStyle/>
          <a:p>
            <a:pPr algn="just"/>
            <a:r>
              <a:rPr lang="en-US" sz="1400" i="1" dirty="0">
                <a:solidFill>
                  <a:schemeClr val="bg1"/>
                </a:solidFill>
                <a:latin typeface="XCharter"/>
              </a:rPr>
              <a:t>Biological Modeling: A Short Tour </a:t>
            </a:r>
            <a:r>
              <a:rPr lang="en-US" sz="1400" dirty="0">
                <a:solidFill>
                  <a:schemeClr val="bg1"/>
                </a:solidFill>
                <a:latin typeface="XCharter"/>
              </a:rPr>
              <a:t>offers readers a deep but concise exploration of topics in modeling biological systems at multiple scales of cellular and molecular resolution.</a:t>
            </a:r>
          </a:p>
          <a:p>
            <a:pPr algn="just"/>
            <a:endParaRPr lang="en-US" sz="1400" dirty="0">
              <a:solidFill>
                <a:schemeClr val="bg1"/>
              </a:solidFill>
              <a:latin typeface="XCharter"/>
            </a:endParaRPr>
          </a:p>
          <a:p>
            <a:pPr algn="just"/>
            <a:r>
              <a:rPr lang="en-US" sz="14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400" dirty="0">
              <a:solidFill>
                <a:schemeClr val="bg1"/>
              </a:solidFill>
              <a:latin typeface="XCharter"/>
            </a:endParaRPr>
          </a:p>
          <a:p>
            <a:pPr algn="just"/>
            <a:r>
              <a:rPr lang="en-US" sz="1400" dirty="0">
                <a:solidFill>
                  <a:schemeClr val="bg1"/>
                </a:solidFill>
                <a:latin typeface="XCharter"/>
              </a:rPr>
              <a:t>The book website (</a:t>
            </a:r>
            <a:r>
              <a:rPr lang="en-US" sz="14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4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29" name="Picture 28">
            <a:extLst>
              <a:ext uri="{FF2B5EF4-FFF2-40B4-BE49-F238E27FC236}">
                <a16:creationId xmlns:a16="http://schemas.microsoft.com/office/drawing/2014/main" id="{F7AEB75A-E61D-21C0-0A32-C9B57F6EFC3B}"/>
              </a:ext>
            </a:extLst>
          </p:cNvPr>
          <p:cNvPicPr>
            <a:picLocks noChangeAspect="1"/>
          </p:cNvPicPr>
          <p:nvPr/>
        </p:nvPicPr>
        <p:blipFill rotWithShape="1">
          <a:blip r:embed="rId6"/>
          <a:srcRect l="14633" t="34873" r="27529" b="26390"/>
          <a:stretch/>
        </p:blipFill>
        <p:spPr>
          <a:xfrm>
            <a:off x="-16009" y="8306858"/>
            <a:ext cx="1827986" cy="629922"/>
          </a:xfrm>
          <a:prstGeom prst="rect">
            <a:avLst/>
          </a:prstGeom>
        </p:spPr>
      </p:pic>
      <p:pic>
        <p:nvPicPr>
          <p:cNvPr id="30" name="Picture 29">
            <a:extLst>
              <a:ext uri="{FF2B5EF4-FFF2-40B4-BE49-F238E27FC236}">
                <a16:creationId xmlns:a16="http://schemas.microsoft.com/office/drawing/2014/main" id="{6CD9A1AD-62C2-B620-E42B-EA1C3DD3067B}"/>
              </a:ext>
            </a:extLst>
          </p:cNvPr>
          <p:cNvPicPr>
            <a:picLocks noChangeAspect="1"/>
          </p:cNvPicPr>
          <p:nvPr/>
        </p:nvPicPr>
        <p:blipFill>
          <a:blip r:embed="rId7"/>
          <a:stretch>
            <a:fillRect/>
          </a:stretch>
        </p:blipFill>
        <p:spPr>
          <a:xfrm>
            <a:off x="4312558" y="7996568"/>
            <a:ext cx="1204257" cy="940212"/>
          </a:xfrm>
          <a:prstGeom prst="rect">
            <a:avLst/>
          </a:prstGeom>
        </p:spPr>
      </p:pic>
      <p:sp>
        <p:nvSpPr>
          <p:cNvPr id="31" name="TextBox 30">
            <a:extLst>
              <a:ext uri="{FF2B5EF4-FFF2-40B4-BE49-F238E27FC236}">
                <a16:creationId xmlns:a16="http://schemas.microsoft.com/office/drawing/2014/main" id="{0A923ED1-D3D0-D9CE-6053-667233BAA0D3}"/>
              </a:ext>
            </a:extLst>
          </p:cNvPr>
          <p:cNvSpPr txBox="1"/>
          <p:nvPr/>
        </p:nvSpPr>
        <p:spPr>
          <a:xfrm rot="5400000">
            <a:off x="5731309" y="1441637"/>
            <a:ext cx="1203736" cy="369412"/>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32" name="Picture 31">
            <a:extLst>
              <a:ext uri="{FF2B5EF4-FFF2-40B4-BE49-F238E27FC236}">
                <a16:creationId xmlns:a16="http://schemas.microsoft.com/office/drawing/2014/main" id="{10907D97-78DB-CF34-8683-02CB82AD208B}"/>
              </a:ext>
            </a:extLst>
          </p:cNvPr>
          <p:cNvPicPr>
            <a:picLocks noChangeAspect="1"/>
          </p:cNvPicPr>
          <p:nvPr/>
        </p:nvPicPr>
        <p:blipFill rotWithShape="1">
          <a:blip r:embed="rId6"/>
          <a:srcRect l="14633" t="34873" r="67044" b="26390"/>
          <a:stretch/>
        </p:blipFill>
        <p:spPr>
          <a:xfrm>
            <a:off x="6120515" y="8215033"/>
            <a:ext cx="446569" cy="485770"/>
          </a:xfrm>
          <a:prstGeom prst="rect">
            <a:avLst/>
          </a:prstGeom>
        </p:spPr>
      </p:pic>
      <p:sp>
        <p:nvSpPr>
          <p:cNvPr id="33" name="TextBox 32">
            <a:extLst>
              <a:ext uri="{FF2B5EF4-FFF2-40B4-BE49-F238E27FC236}">
                <a16:creationId xmlns:a16="http://schemas.microsoft.com/office/drawing/2014/main" id="{05A06B77-B02C-60BA-FF87-18642C5B439B}"/>
              </a:ext>
            </a:extLst>
          </p:cNvPr>
          <p:cNvSpPr txBox="1"/>
          <p:nvPr/>
        </p:nvSpPr>
        <p:spPr>
          <a:xfrm>
            <a:off x="6042971" y="8667038"/>
            <a:ext cx="595603"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pic>
        <p:nvPicPr>
          <p:cNvPr id="35" name="Picture 34">
            <a:extLst>
              <a:ext uri="{FF2B5EF4-FFF2-40B4-BE49-F238E27FC236}">
                <a16:creationId xmlns:a16="http://schemas.microsoft.com/office/drawing/2014/main" id="{8EC2E075-B704-C45D-002C-A47936BD4A12}"/>
              </a:ext>
            </a:extLst>
          </p:cNvPr>
          <p:cNvPicPr>
            <a:picLocks noChangeAspect="1"/>
          </p:cNvPicPr>
          <p:nvPr/>
        </p:nvPicPr>
        <p:blipFill>
          <a:blip r:embed="rId3"/>
          <a:stretch>
            <a:fillRect/>
          </a:stretch>
        </p:blipFill>
        <p:spPr>
          <a:xfrm>
            <a:off x="6092928" y="2355984"/>
            <a:ext cx="502285" cy="497097"/>
          </a:xfrm>
          <a:prstGeom prst="rect">
            <a:avLst/>
          </a:prstGeom>
        </p:spPr>
      </p:pic>
      <p:sp>
        <p:nvSpPr>
          <p:cNvPr id="3" name="TextBox 2">
            <a:extLst>
              <a:ext uri="{FF2B5EF4-FFF2-40B4-BE49-F238E27FC236}">
                <a16:creationId xmlns:a16="http://schemas.microsoft.com/office/drawing/2014/main" id="{0B6924E5-621F-0F39-B6E3-E98F22286D87}"/>
              </a:ext>
            </a:extLst>
          </p:cNvPr>
          <p:cNvSpPr txBox="1"/>
          <p:nvPr/>
        </p:nvSpPr>
        <p:spPr>
          <a:xfrm rot="5400000">
            <a:off x="3795982" y="5235477"/>
            <a:ext cx="5016427" cy="48023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spTree>
    <p:extLst>
      <p:ext uri="{BB962C8B-B14F-4D97-AF65-F5344CB8AC3E}">
        <p14:creationId xmlns:p14="http://schemas.microsoft.com/office/powerpoint/2010/main" val="434472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03829FC-C818-775A-A956-646C9A60882E}"/>
              </a:ext>
            </a:extLst>
          </p:cNvPr>
          <p:cNvSpPr/>
          <p:nvPr/>
        </p:nvSpPr>
        <p:spPr>
          <a:xfrm>
            <a:off x="-100838" y="172268"/>
            <a:ext cx="13505688" cy="84582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C9168A2-859E-B4D5-D0F3-12823E9795AF}"/>
              </a:ext>
            </a:extLst>
          </p:cNvPr>
          <p:cNvPicPr>
            <a:picLocks noChangeAspect="1"/>
          </p:cNvPicPr>
          <p:nvPr/>
        </p:nvPicPr>
        <p:blipFill rotWithShape="1">
          <a:blip r:embed="rId3"/>
          <a:srcRect l="8950" t="9563" r="9689" b="8728"/>
          <a:stretch/>
        </p:blipFill>
        <p:spPr>
          <a:xfrm>
            <a:off x="7603951" y="2309656"/>
            <a:ext cx="5007453" cy="4976871"/>
          </a:xfrm>
          <a:prstGeom prst="rect">
            <a:avLst/>
          </a:prstGeom>
        </p:spPr>
      </p:pic>
      <p:sp>
        <p:nvSpPr>
          <p:cNvPr id="8" name="TextBox 7">
            <a:extLst>
              <a:ext uri="{FF2B5EF4-FFF2-40B4-BE49-F238E27FC236}">
                <a16:creationId xmlns:a16="http://schemas.microsoft.com/office/drawing/2014/main" id="{DBFD7800-7CDB-1392-4AAD-2FED387CB4F5}"/>
              </a:ext>
            </a:extLst>
          </p:cNvPr>
          <p:cNvSpPr txBox="1"/>
          <p:nvPr/>
        </p:nvSpPr>
        <p:spPr>
          <a:xfrm>
            <a:off x="7021670" y="497831"/>
            <a:ext cx="6141344" cy="1446550"/>
          </a:xfrm>
          <a:prstGeom prst="rect">
            <a:avLst/>
          </a:prstGeom>
          <a:noFill/>
        </p:spPr>
        <p:txBody>
          <a:bodyPr wrap="square" rtlCol="0">
            <a:spAutoFit/>
          </a:bodyPr>
          <a:lstStyle/>
          <a:p>
            <a:pPr algn="ctr"/>
            <a:r>
              <a:rPr lang="en-US" sz="4800" b="1" dirty="0">
                <a:solidFill>
                  <a:schemeClr val="bg1"/>
                </a:solidFill>
                <a:latin typeface="Product Sans" panose="020B0403030502040203" pitchFamily="34" charset="0"/>
              </a:rPr>
              <a:t>Biological Modeling</a:t>
            </a:r>
          </a:p>
          <a:p>
            <a:pPr algn="ctr"/>
            <a:r>
              <a:rPr lang="en-US" sz="40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19248DAE-7BEE-23BC-D6BA-60C4C386A42D}"/>
              </a:ext>
            </a:extLst>
          </p:cNvPr>
          <p:cNvSpPr txBox="1"/>
          <p:nvPr/>
        </p:nvSpPr>
        <p:spPr>
          <a:xfrm>
            <a:off x="8996140" y="7914365"/>
            <a:ext cx="3706268" cy="475276"/>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45331FEF-B865-0949-D6E2-90583E91CC90}"/>
              </a:ext>
            </a:extLst>
          </p:cNvPr>
          <p:cNvSpPr txBox="1"/>
          <p:nvPr/>
        </p:nvSpPr>
        <p:spPr>
          <a:xfrm>
            <a:off x="196927" y="635985"/>
            <a:ext cx="5924228" cy="475276"/>
          </a:xfrm>
          <a:prstGeom prst="rect">
            <a:avLst/>
          </a:prstGeom>
          <a:noFill/>
        </p:spPr>
        <p:txBody>
          <a:bodyPr wrap="square">
            <a:spAutoFit/>
          </a:bodyPr>
          <a:lstStyle/>
          <a:p>
            <a:pPr algn="ctr"/>
            <a:r>
              <a:rPr lang="en-US" sz="2400" b="1" i="1" dirty="0">
                <a:solidFill>
                  <a:schemeClr val="bg1"/>
                </a:solidFill>
                <a:latin typeface="Product Sans" panose="020B0403030502040203" pitchFamily="34" charset="0"/>
              </a:rPr>
              <a:t>Join us for a tour of biological modeling</a:t>
            </a:r>
            <a:endParaRPr lang="en-US" sz="2400" i="1" dirty="0"/>
          </a:p>
        </p:txBody>
      </p:sp>
      <p:pic>
        <p:nvPicPr>
          <p:cNvPr id="11" name="Picture 10">
            <a:extLst>
              <a:ext uri="{FF2B5EF4-FFF2-40B4-BE49-F238E27FC236}">
                <a16:creationId xmlns:a16="http://schemas.microsoft.com/office/drawing/2014/main" id="{19D3A7DC-FF28-2BC8-9E9A-72A1C0087B4C}"/>
              </a:ext>
            </a:extLst>
          </p:cNvPr>
          <p:cNvPicPr>
            <a:picLocks noChangeAspect="1"/>
          </p:cNvPicPr>
          <p:nvPr/>
        </p:nvPicPr>
        <p:blipFill>
          <a:blip r:embed="rId4"/>
          <a:stretch>
            <a:fillRect/>
          </a:stretch>
        </p:blipFill>
        <p:spPr>
          <a:xfrm>
            <a:off x="332819" y="5649263"/>
            <a:ext cx="1461099" cy="1510290"/>
          </a:xfrm>
          <a:prstGeom prst="rect">
            <a:avLst/>
          </a:prstGeom>
        </p:spPr>
      </p:pic>
      <p:sp>
        <p:nvSpPr>
          <p:cNvPr id="12" name="TextBox 11">
            <a:extLst>
              <a:ext uri="{FF2B5EF4-FFF2-40B4-BE49-F238E27FC236}">
                <a16:creationId xmlns:a16="http://schemas.microsoft.com/office/drawing/2014/main" id="{D2ACA5BE-C1C7-7394-E758-60F0839AA405}"/>
              </a:ext>
            </a:extLst>
          </p:cNvPr>
          <p:cNvSpPr txBox="1"/>
          <p:nvPr/>
        </p:nvSpPr>
        <p:spPr>
          <a:xfrm>
            <a:off x="2013425" y="5858105"/>
            <a:ext cx="4009506" cy="1092607"/>
          </a:xfrm>
          <a:prstGeom prst="rect">
            <a:avLst/>
          </a:prstGeom>
          <a:noFill/>
        </p:spPr>
        <p:txBody>
          <a:bodyPr wrap="square">
            <a:spAutoFit/>
          </a:bodyPr>
          <a:lstStyle/>
          <a:p>
            <a:pPr algn="just"/>
            <a:r>
              <a:rPr lang="en-US" sz="1300" dirty="0">
                <a:solidFill>
                  <a:schemeClr val="bg1"/>
                </a:solidFill>
                <a:latin typeface="XCharter Roman" panose="02000503000000000000" pitchFamily="2" charset="0"/>
              </a:rPr>
              <a:t>Phillip </a:t>
            </a:r>
            <a:r>
              <a:rPr lang="en-US" sz="1300" dirty="0" err="1">
                <a:solidFill>
                  <a:schemeClr val="bg1"/>
                </a:solidFill>
                <a:latin typeface="XCharter Roman" panose="02000503000000000000" pitchFamily="2" charset="0"/>
              </a:rPr>
              <a:t>Compeau</a:t>
            </a:r>
            <a:r>
              <a:rPr lang="en-US" sz="13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300" dirty="0">
              <a:latin typeface="XCharter Roman" panose="02000503000000000000" pitchFamily="2" charset="0"/>
            </a:endParaRPr>
          </a:p>
        </p:txBody>
      </p:sp>
      <p:sp>
        <p:nvSpPr>
          <p:cNvPr id="13" name="TextBox 12">
            <a:extLst>
              <a:ext uri="{FF2B5EF4-FFF2-40B4-BE49-F238E27FC236}">
                <a16:creationId xmlns:a16="http://schemas.microsoft.com/office/drawing/2014/main" id="{CFC514FD-AFDF-AE4C-F6E5-03C997B963B0}"/>
              </a:ext>
            </a:extLst>
          </p:cNvPr>
          <p:cNvSpPr txBox="1"/>
          <p:nvPr/>
        </p:nvSpPr>
        <p:spPr>
          <a:xfrm>
            <a:off x="311233" y="1564661"/>
            <a:ext cx="5720692" cy="3323987"/>
          </a:xfrm>
          <a:prstGeom prst="rect">
            <a:avLst/>
          </a:prstGeom>
          <a:noFill/>
        </p:spPr>
        <p:txBody>
          <a:bodyPr wrap="square">
            <a:spAutoFit/>
          </a:bodyPr>
          <a:lstStyle/>
          <a:p>
            <a:pPr algn="just"/>
            <a:r>
              <a:rPr lang="en-US" sz="1400" i="1" dirty="0">
                <a:solidFill>
                  <a:schemeClr val="bg1"/>
                </a:solidFill>
                <a:latin typeface="XCharter"/>
              </a:rPr>
              <a:t>Biological Modeling: A Short Tour </a:t>
            </a:r>
            <a:r>
              <a:rPr lang="en-US" sz="1400" dirty="0">
                <a:solidFill>
                  <a:schemeClr val="bg1"/>
                </a:solidFill>
                <a:latin typeface="XCharter"/>
              </a:rPr>
              <a:t>offers readers a deep but concise exploration of topics in modeling biological systems at multiple scales of cellular and molecular resolution.</a:t>
            </a:r>
          </a:p>
          <a:p>
            <a:pPr algn="just"/>
            <a:endParaRPr lang="en-US" sz="1400" dirty="0">
              <a:solidFill>
                <a:schemeClr val="bg1"/>
              </a:solidFill>
              <a:latin typeface="XCharter"/>
            </a:endParaRPr>
          </a:p>
          <a:p>
            <a:pPr algn="just"/>
            <a:r>
              <a:rPr lang="en-US" sz="14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400" dirty="0">
              <a:solidFill>
                <a:schemeClr val="bg1"/>
              </a:solidFill>
              <a:latin typeface="XCharter"/>
            </a:endParaRPr>
          </a:p>
          <a:p>
            <a:pPr algn="just"/>
            <a:r>
              <a:rPr lang="en-US" sz="1400" dirty="0">
                <a:solidFill>
                  <a:schemeClr val="bg1"/>
                </a:solidFill>
                <a:latin typeface="XCharter"/>
              </a:rPr>
              <a:t>The book website (</a:t>
            </a:r>
            <a:r>
              <a:rPr lang="en-US" sz="14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4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255E38C7-B172-3EFF-97DE-C28B09ACC6A0}"/>
              </a:ext>
            </a:extLst>
          </p:cNvPr>
          <p:cNvPicPr>
            <a:picLocks noChangeAspect="1"/>
          </p:cNvPicPr>
          <p:nvPr/>
        </p:nvPicPr>
        <p:blipFill rotWithShape="1">
          <a:blip r:embed="rId6"/>
          <a:srcRect l="14633" t="34873" r="27529" b="26390"/>
          <a:stretch/>
        </p:blipFill>
        <p:spPr>
          <a:xfrm>
            <a:off x="295224" y="7649132"/>
            <a:ext cx="1827986" cy="629922"/>
          </a:xfrm>
          <a:prstGeom prst="rect">
            <a:avLst/>
          </a:prstGeom>
        </p:spPr>
      </p:pic>
      <p:pic>
        <p:nvPicPr>
          <p:cNvPr id="15" name="Picture 14">
            <a:extLst>
              <a:ext uri="{FF2B5EF4-FFF2-40B4-BE49-F238E27FC236}">
                <a16:creationId xmlns:a16="http://schemas.microsoft.com/office/drawing/2014/main" id="{15233A5E-003D-7084-57F1-B85F099BED6E}"/>
              </a:ext>
            </a:extLst>
          </p:cNvPr>
          <p:cNvPicPr>
            <a:picLocks noChangeAspect="1"/>
          </p:cNvPicPr>
          <p:nvPr/>
        </p:nvPicPr>
        <p:blipFill>
          <a:blip r:embed="rId7"/>
          <a:stretch>
            <a:fillRect/>
          </a:stretch>
        </p:blipFill>
        <p:spPr>
          <a:xfrm>
            <a:off x="4623791" y="7338842"/>
            <a:ext cx="1204257" cy="940212"/>
          </a:xfrm>
          <a:prstGeom prst="rect">
            <a:avLst/>
          </a:prstGeom>
        </p:spPr>
      </p:pic>
      <p:sp>
        <p:nvSpPr>
          <p:cNvPr id="16" name="TextBox 15">
            <a:extLst>
              <a:ext uri="{FF2B5EF4-FFF2-40B4-BE49-F238E27FC236}">
                <a16:creationId xmlns:a16="http://schemas.microsoft.com/office/drawing/2014/main" id="{9A53D500-746B-FD84-B8B3-872D069102C6}"/>
              </a:ext>
            </a:extLst>
          </p:cNvPr>
          <p:cNvSpPr txBox="1"/>
          <p:nvPr/>
        </p:nvSpPr>
        <p:spPr>
          <a:xfrm rot="5400000">
            <a:off x="6042542" y="783911"/>
            <a:ext cx="1203736" cy="369412"/>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16B88A29-67FF-CAA3-0AE5-447A98252D93}"/>
              </a:ext>
            </a:extLst>
          </p:cNvPr>
          <p:cNvPicPr>
            <a:picLocks noChangeAspect="1"/>
          </p:cNvPicPr>
          <p:nvPr/>
        </p:nvPicPr>
        <p:blipFill rotWithShape="1">
          <a:blip r:embed="rId6"/>
          <a:srcRect l="14633" t="34873" r="67044" b="26390"/>
          <a:stretch/>
        </p:blipFill>
        <p:spPr>
          <a:xfrm>
            <a:off x="6431748" y="7557307"/>
            <a:ext cx="446569" cy="485770"/>
          </a:xfrm>
          <a:prstGeom prst="rect">
            <a:avLst/>
          </a:prstGeom>
        </p:spPr>
      </p:pic>
      <p:sp>
        <p:nvSpPr>
          <p:cNvPr id="18" name="TextBox 17">
            <a:extLst>
              <a:ext uri="{FF2B5EF4-FFF2-40B4-BE49-F238E27FC236}">
                <a16:creationId xmlns:a16="http://schemas.microsoft.com/office/drawing/2014/main" id="{AEB97C9F-CE05-970B-C803-6A23252E0753}"/>
              </a:ext>
            </a:extLst>
          </p:cNvPr>
          <p:cNvSpPr txBox="1"/>
          <p:nvPr/>
        </p:nvSpPr>
        <p:spPr>
          <a:xfrm>
            <a:off x="6354204" y="8009312"/>
            <a:ext cx="595603"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pic>
        <p:nvPicPr>
          <p:cNvPr id="19" name="Picture 18">
            <a:extLst>
              <a:ext uri="{FF2B5EF4-FFF2-40B4-BE49-F238E27FC236}">
                <a16:creationId xmlns:a16="http://schemas.microsoft.com/office/drawing/2014/main" id="{12B561E1-9171-5480-F23A-63548BD258E9}"/>
              </a:ext>
            </a:extLst>
          </p:cNvPr>
          <p:cNvPicPr>
            <a:picLocks noChangeAspect="1"/>
          </p:cNvPicPr>
          <p:nvPr/>
        </p:nvPicPr>
        <p:blipFill>
          <a:blip r:embed="rId3"/>
          <a:stretch>
            <a:fillRect/>
          </a:stretch>
        </p:blipFill>
        <p:spPr>
          <a:xfrm>
            <a:off x="6404161" y="1698258"/>
            <a:ext cx="502285" cy="497097"/>
          </a:xfrm>
          <a:prstGeom prst="rect">
            <a:avLst/>
          </a:prstGeom>
          <a:ln>
            <a:noFill/>
          </a:ln>
        </p:spPr>
      </p:pic>
      <p:sp>
        <p:nvSpPr>
          <p:cNvPr id="20" name="TextBox 19">
            <a:extLst>
              <a:ext uri="{FF2B5EF4-FFF2-40B4-BE49-F238E27FC236}">
                <a16:creationId xmlns:a16="http://schemas.microsoft.com/office/drawing/2014/main" id="{A980075F-A1FB-BEE8-77A7-83496824D5C8}"/>
              </a:ext>
            </a:extLst>
          </p:cNvPr>
          <p:cNvSpPr txBox="1"/>
          <p:nvPr/>
        </p:nvSpPr>
        <p:spPr>
          <a:xfrm rot="5400000">
            <a:off x="4107215" y="4577751"/>
            <a:ext cx="5016427" cy="48023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spTree>
    <p:extLst>
      <p:ext uri="{BB962C8B-B14F-4D97-AF65-F5344CB8AC3E}">
        <p14:creationId xmlns:p14="http://schemas.microsoft.com/office/powerpoint/2010/main" val="1608696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723629" y="1143000"/>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3723629" y="2616072"/>
            <a:ext cx="5486400" cy="548640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043285" y="1672517"/>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6025106" y="886173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1660174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723628" y="1465947"/>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723628" y="1679274"/>
            <a:ext cx="5486400"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sp>
        <p:nvSpPr>
          <p:cNvPr id="7" name="Rectangle 6">
            <a:extLst>
              <a:ext uri="{FF2B5EF4-FFF2-40B4-BE49-F238E27FC236}">
                <a16:creationId xmlns:a16="http://schemas.microsoft.com/office/drawing/2014/main" id="{31A0AEFB-D0E6-6CCA-E41B-7D7FCEC7CBF4}"/>
              </a:ext>
            </a:extLst>
          </p:cNvPr>
          <p:cNvSpPr/>
          <p:nvPr/>
        </p:nvSpPr>
        <p:spPr>
          <a:xfrm>
            <a:off x="7017735" y="9170294"/>
            <a:ext cx="1919024" cy="109307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oduct Sans" panose="020B0403030502040203" pitchFamily="34" charset="0"/>
              </a:rPr>
              <a:t>ISBN</a:t>
            </a:r>
          </a:p>
        </p:txBody>
      </p:sp>
      <p:pic>
        <p:nvPicPr>
          <p:cNvPr id="9" name="Picture 8">
            <a:extLst>
              <a:ext uri="{FF2B5EF4-FFF2-40B4-BE49-F238E27FC236}">
                <a16:creationId xmlns:a16="http://schemas.microsoft.com/office/drawing/2014/main" id="{1F4C7026-C75C-DE28-7A59-93F7DECFC97C}"/>
              </a:ext>
            </a:extLst>
          </p:cNvPr>
          <p:cNvPicPr>
            <a:picLocks noChangeAspect="1"/>
          </p:cNvPicPr>
          <p:nvPr/>
        </p:nvPicPr>
        <p:blipFill>
          <a:blip r:embed="rId3"/>
          <a:stretch>
            <a:fillRect/>
          </a:stretch>
        </p:blipFill>
        <p:spPr>
          <a:xfrm>
            <a:off x="4016385" y="6674429"/>
            <a:ext cx="1250731" cy="1250731"/>
          </a:xfrm>
          <a:prstGeom prst="rect">
            <a:avLst/>
          </a:prstGeom>
        </p:spPr>
      </p:pic>
      <p:sp>
        <p:nvSpPr>
          <p:cNvPr id="11" name="TextBox 10">
            <a:extLst>
              <a:ext uri="{FF2B5EF4-FFF2-40B4-BE49-F238E27FC236}">
                <a16:creationId xmlns:a16="http://schemas.microsoft.com/office/drawing/2014/main" id="{CA68C09D-7C1D-481B-497F-31EB048E037C}"/>
              </a:ext>
            </a:extLst>
          </p:cNvPr>
          <p:cNvSpPr txBox="1"/>
          <p:nvPr/>
        </p:nvSpPr>
        <p:spPr>
          <a:xfrm>
            <a:off x="5470530" y="6830434"/>
            <a:ext cx="3366380"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2" name="TextBox 11">
            <a:extLst>
              <a:ext uri="{FF2B5EF4-FFF2-40B4-BE49-F238E27FC236}">
                <a16:creationId xmlns:a16="http://schemas.microsoft.com/office/drawing/2014/main" id="{B4193616-2FA1-A020-D025-67128F608A6A}"/>
              </a:ext>
            </a:extLst>
          </p:cNvPr>
          <p:cNvSpPr txBox="1"/>
          <p:nvPr/>
        </p:nvSpPr>
        <p:spPr>
          <a:xfrm>
            <a:off x="4444933" y="2472521"/>
            <a:ext cx="4043790" cy="2800767"/>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resolution, from the molecular to the cellular.</a:t>
            </a:r>
          </a:p>
          <a:p>
            <a:pPr algn="just"/>
            <a:endParaRPr lang="en-US" sz="1100" dirty="0">
              <a:solidFill>
                <a:schemeClr val="bg1"/>
              </a:solidFill>
              <a:latin typeface="XCharter"/>
            </a:endParaRPr>
          </a:p>
          <a:p>
            <a:pPr algn="just"/>
            <a:r>
              <a:rPr lang="en-US" sz="1100" dirty="0">
                <a:solidFill>
                  <a:schemeClr val="bg1"/>
                </a:solidFill>
                <a:latin typeface="XCharter"/>
              </a:rPr>
              <a:t>Each chapter asks a single biological question, from why zebras have stripes, to how bacteria explore their world intelligently, to why the SARS-CoV-2 spike protein was so effective at binding to human cells. It then introduces topics in biological modeling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4">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because of the hard work of talented students at Carnegie Mellon University, and these students appear as chapter co-authors.</a:t>
            </a:r>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5"/>
          <a:srcRect l="14633" t="34873" r="27529" b="26390"/>
          <a:stretch/>
        </p:blipFill>
        <p:spPr>
          <a:xfrm>
            <a:off x="3947538" y="9496095"/>
            <a:ext cx="1522992" cy="530299"/>
          </a:xfrm>
          <a:prstGeom prst="rect">
            <a:avLst/>
          </a:prstGeom>
        </p:spPr>
      </p:pic>
    </p:spTree>
    <p:extLst>
      <p:ext uri="{BB962C8B-B14F-4D97-AF65-F5344CB8AC3E}">
        <p14:creationId xmlns:p14="http://schemas.microsoft.com/office/powerpoint/2010/main" val="2530261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688233" y="1242314"/>
            <a:ext cx="1013363" cy="6659373"/>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688233" y="1400197"/>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3"/>
          <a:srcRect l="14633" t="34873" r="67044" b="26390"/>
          <a:stretch/>
        </p:blipFill>
        <p:spPr>
          <a:xfrm>
            <a:off x="3953679" y="6808507"/>
            <a:ext cx="482468" cy="530299"/>
          </a:xfrm>
          <a:prstGeom prst="rect">
            <a:avLst/>
          </a:prstGeom>
        </p:spPr>
      </p:pic>
      <p:sp>
        <p:nvSpPr>
          <p:cNvPr id="10" name="TextBox 9">
            <a:extLst>
              <a:ext uri="{FF2B5EF4-FFF2-40B4-BE49-F238E27FC236}">
                <a16:creationId xmlns:a16="http://schemas.microsoft.com/office/drawing/2014/main" id="{3024167D-2C74-8E3E-63E4-C2CF035FFE60}"/>
              </a:ext>
            </a:extLst>
          </p:cNvPr>
          <p:cNvSpPr txBox="1"/>
          <p:nvPr/>
        </p:nvSpPr>
        <p:spPr>
          <a:xfrm>
            <a:off x="3567363" y="7283876"/>
            <a:ext cx="1255100" cy="523220"/>
          </a:xfrm>
          <a:prstGeom prst="rect">
            <a:avLst/>
          </a:prstGeom>
          <a:noFill/>
        </p:spPr>
        <p:txBody>
          <a:bodyPr wrap="square">
            <a:spAutoFit/>
          </a:bodyPr>
          <a:lstStyle/>
          <a:p>
            <a:pPr algn="ctr"/>
            <a:r>
              <a:rPr lang="en-US" sz="1400" dirty="0">
                <a:solidFill>
                  <a:schemeClr val="bg1"/>
                </a:solidFill>
                <a:latin typeface="Optima" panose="02000503060000020004" pitchFamily="2" charset="0"/>
              </a:rPr>
              <a:t>Philomath</a:t>
            </a:r>
            <a:br>
              <a:rPr lang="en-US" sz="1400" dirty="0">
                <a:solidFill>
                  <a:schemeClr val="bg1"/>
                </a:solidFill>
                <a:latin typeface="Optima" panose="02000503060000020004" pitchFamily="2" charset="0"/>
              </a:rPr>
            </a:br>
            <a:r>
              <a:rPr lang="en-US" sz="1400" dirty="0">
                <a:solidFill>
                  <a:schemeClr val="bg1"/>
                </a:solidFill>
                <a:latin typeface="Optima" panose="02000503060000020004" pitchFamily="2" charset="0"/>
              </a:rPr>
              <a:t>Press</a:t>
            </a:r>
            <a:endParaRPr lang="en-US" sz="1400" dirty="0">
              <a:latin typeface="Optima" panose="02000503060000020004" pitchFamily="2" charset="0"/>
            </a:endParaRPr>
          </a:p>
        </p:txBody>
      </p:sp>
      <p:sp>
        <p:nvSpPr>
          <p:cNvPr id="13" name="TextBox 12">
            <a:extLst>
              <a:ext uri="{FF2B5EF4-FFF2-40B4-BE49-F238E27FC236}">
                <a16:creationId xmlns:a16="http://schemas.microsoft.com/office/drawing/2014/main" id="{A232B38B-4844-FB57-02A9-46E4509B48DF}"/>
              </a:ext>
            </a:extLst>
          </p:cNvPr>
          <p:cNvSpPr txBox="1"/>
          <p:nvPr/>
        </p:nvSpPr>
        <p:spPr>
          <a:xfrm rot="5400000">
            <a:off x="2856036" y="4020651"/>
            <a:ext cx="2677757" cy="70788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a:t>
            </a:r>
            <a:br>
              <a:rPr lang="en-US" sz="2000" b="1" dirty="0">
                <a:solidFill>
                  <a:schemeClr val="bg1"/>
                </a:solidFill>
                <a:latin typeface="Product Sans" panose="020B0403030502040203" pitchFamily="34" charset="0"/>
              </a:rPr>
            </a:br>
            <a:r>
              <a:rPr lang="en-US" sz="2000" b="1" i="1" dirty="0">
                <a:solidFill>
                  <a:schemeClr val="bg1"/>
                </a:solidFill>
                <a:latin typeface="Product Sans" panose="020B0403030502040203" pitchFamily="34" charset="0"/>
              </a:rPr>
              <a:t>A Short Tour</a:t>
            </a:r>
            <a:endParaRPr lang="en-US" sz="2000" dirty="0"/>
          </a:p>
        </p:txBody>
      </p:sp>
      <p:pic>
        <p:nvPicPr>
          <p:cNvPr id="16" name="Picture 15">
            <a:extLst>
              <a:ext uri="{FF2B5EF4-FFF2-40B4-BE49-F238E27FC236}">
                <a16:creationId xmlns:a16="http://schemas.microsoft.com/office/drawing/2014/main" id="{6F7FC24B-221E-1BB2-B198-1674A53EA70E}"/>
              </a:ext>
            </a:extLst>
          </p:cNvPr>
          <p:cNvPicPr>
            <a:picLocks noChangeAspect="1"/>
          </p:cNvPicPr>
          <p:nvPr/>
        </p:nvPicPr>
        <p:blipFill>
          <a:blip r:embed="rId4"/>
          <a:stretch>
            <a:fillRect/>
          </a:stretch>
        </p:blipFill>
        <p:spPr>
          <a:xfrm>
            <a:off x="3818731" y="1746342"/>
            <a:ext cx="752367" cy="752367"/>
          </a:xfrm>
          <a:prstGeom prst="rect">
            <a:avLst/>
          </a:prstGeom>
        </p:spPr>
      </p:pic>
    </p:spTree>
    <p:extLst>
      <p:ext uri="{BB962C8B-B14F-4D97-AF65-F5344CB8AC3E}">
        <p14:creationId xmlns:p14="http://schemas.microsoft.com/office/powerpoint/2010/main" val="1047322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2983865" y="2525933"/>
            <a:ext cx="6217920" cy="4092139"/>
          </a:xfrm>
          <a:prstGeom prst="rect">
            <a:avLst/>
          </a:prstGeom>
        </p:spPr>
      </p:pic>
      <p:pic>
        <p:nvPicPr>
          <p:cNvPr id="3" name="Picture 2">
            <a:extLst>
              <a:ext uri="{FF2B5EF4-FFF2-40B4-BE49-F238E27FC236}">
                <a16:creationId xmlns:a16="http://schemas.microsoft.com/office/drawing/2014/main" id="{7C65573D-D927-A34A-AE77-97EBF98401EF}"/>
              </a:ext>
            </a:extLst>
          </p:cNvPr>
          <p:cNvPicPr>
            <a:picLocks noChangeAspect="1"/>
          </p:cNvPicPr>
          <p:nvPr/>
        </p:nvPicPr>
        <p:blipFill rotWithShape="1">
          <a:blip r:embed="rId5"/>
          <a:srcRect l="18378" t="6549" r="21205" b="7220"/>
          <a:stretch/>
        </p:blipFill>
        <p:spPr>
          <a:xfrm>
            <a:off x="6221078" y="2869233"/>
            <a:ext cx="2859578" cy="3748836"/>
          </a:xfrm>
          <a:prstGeom prst="rect">
            <a:avLst/>
          </a:prstGeom>
        </p:spPr>
      </p:pic>
    </p:spTree>
    <p:extLst>
      <p:ext uri="{BB962C8B-B14F-4D97-AF65-F5344CB8AC3E}">
        <p14:creationId xmlns:p14="http://schemas.microsoft.com/office/powerpoint/2010/main" val="4290787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879906-A7A0-6740-AE44-5B31D7F5E106}"/>
              </a:ext>
            </a:extLst>
          </p:cNvPr>
          <p:cNvPicPr>
            <a:picLocks noChangeAspect="1"/>
          </p:cNvPicPr>
          <p:nvPr/>
        </p:nvPicPr>
        <p:blipFill rotWithShape="1">
          <a:blip r:embed="rId2"/>
          <a:srcRect l="25520" t="10099" r="24641" b="9095"/>
          <a:stretch/>
        </p:blipFill>
        <p:spPr>
          <a:xfrm>
            <a:off x="3358341" y="-714894"/>
            <a:ext cx="8179725" cy="10167534"/>
          </a:xfrm>
          <a:prstGeom prst="rect">
            <a:avLst/>
          </a:prstGeom>
        </p:spPr>
      </p:pic>
    </p:spTree>
    <p:extLst>
      <p:ext uri="{BB962C8B-B14F-4D97-AF65-F5344CB8AC3E}">
        <p14:creationId xmlns:p14="http://schemas.microsoft.com/office/powerpoint/2010/main" val="284882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174163" y="0"/>
            <a:ext cx="13313092" cy="8761615"/>
          </a:xfrm>
          <a:prstGeom prst="rect">
            <a:avLst/>
          </a:prstGeom>
        </p:spPr>
      </p:pic>
      <p:pic>
        <p:nvPicPr>
          <p:cNvPr id="7" name="Picture 6">
            <a:extLst>
              <a:ext uri="{FF2B5EF4-FFF2-40B4-BE49-F238E27FC236}">
                <a16:creationId xmlns:a16="http://schemas.microsoft.com/office/drawing/2014/main" id="{7444A07B-1ACC-6144-93B3-2EB6B3F21A99}"/>
              </a:ext>
            </a:extLst>
          </p:cNvPr>
          <p:cNvPicPr>
            <a:picLocks noChangeAspect="1"/>
          </p:cNvPicPr>
          <p:nvPr/>
        </p:nvPicPr>
        <p:blipFill rotWithShape="1">
          <a:blip r:embed="rId5"/>
          <a:srcRect l="25520" t="10099" r="24641" b="9095"/>
          <a:stretch/>
        </p:blipFill>
        <p:spPr>
          <a:xfrm>
            <a:off x="7032568" y="464412"/>
            <a:ext cx="6683820" cy="8308099"/>
          </a:xfrm>
          <a:prstGeom prst="rect">
            <a:avLst/>
          </a:prstGeom>
        </p:spPr>
      </p:pic>
    </p:spTree>
    <p:extLst>
      <p:ext uri="{BB962C8B-B14F-4D97-AF65-F5344CB8AC3E}">
        <p14:creationId xmlns:p14="http://schemas.microsoft.com/office/powerpoint/2010/main" val="3772175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44475" r="3347" b="23512"/>
          <a:stretch/>
        </p:blipFill>
        <p:spPr>
          <a:xfrm>
            <a:off x="-36613" y="1847851"/>
            <a:ext cx="13313092" cy="4572000"/>
          </a:xfrm>
          <a:prstGeom prst="rect">
            <a:avLst/>
          </a:prstGeom>
        </p:spPr>
      </p:pic>
      <p:pic>
        <p:nvPicPr>
          <p:cNvPr id="7" name="Picture 6">
            <a:extLst>
              <a:ext uri="{FF2B5EF4-FFF2-40B4-BE49-F238E27FC236}">
                <a16:creationId xmlns:a16="http://schemas.microsoft.com/office/drawing/2014/main" id="{7444A07B-1ACC-6144-93B3-2EB6B3F21A99}"/>
              </a:ext>
            </a:extLst>
          </p:cNvPr>
          <p:cNvPicPr>
            <a:picLocks noChangeAspect="1"/>
          </p:cNvPicPr>
          <p:nvPr/>
        </p:nvPicPr>
        <p:blipFill rotWithShape="1">
          <a:blip r:embed="rId5"/>
          <a:srcRect l="25520" t="10099" r="24641" b="9095"/>
          <a:stretch/>
        </p:blipFill>
        <p:spPr>
          <a:xfrm>
            <a:off x="9250452" y="2247900"/>
            <a:ext cx="3356312" cy="4171951"/>
          </a:xfrm>
          <a:prstGeom prst="rect">
            <a:avLst/>
          </a:prstGeom>
        </p:spPr>
      </p:pic>
    </p:spTree>
    <p:extLst>
      <p:ext uri="{BB962C8B-B14F-4D97-AF65-F5344CB8AC3E}">
        <p14:creationId xmlns:p14="http://schemas.microsoft.com/office/powerpoint/2010/main" val="3993144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F5125F-F287-4700-FF04-C3952B75C1E5}"/>
              </a:ext>
            </a:extLst>
          </p:cNvPr>
          <p:cNvPicPr>
            <a:picLocks noChangeAspect="1"/>
          </p:cNvPicPr>
          <p:nvPr/>
        </p:nvPicPr>
        <p:blipFill rotWithShape="1">
          <a:blip r:embed="rId2"/>
          <a:srcRect l="7451" b="12950"/>
          <a:stretch/>
        </p:blipFill>
        <p:spPr>
          <a:xfrm>
            <a:off x="0" y="628632"/>
            <a:ext cx="13276130" cy="7886736"/>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882869"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3"/>
          <a:srcRect l="8950" t="9563" r="9689" b="8728"/>
          <a:stretch/>
        </p:blipFill>
        <p:spPr>
          <a:xfrm>
            <a:off x="7302137"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022081" y="945986"/>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485040"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BDAA3E89-A4EF-EC7A-61FD-878C4A606A90}"/>
              </a:ext>
            </a:extLst>
          </p:cNvPr>
          <p:cNvSpPr txBox="1"/>
          <p:nvPr/>
        </p:nvSpPr>
        <p:spPr>
          <a:xfrm>
            <a:off x="1212849" y="1003021"/>
            <a:ext cx="4725103" cy="384721"/>
          </a:xfrm>
          <a:prstGeom prst="rect">
            <a:avLst/>
          </a:prstGeom>
          <a:noFill/>
        </p:spPr>
        <p:txBody>
          <a:bodyPr wrap="square">
            <a:spAutoFit/>
          </a:bodyPr>
          <a:lstStyle/>
          <a:p>
            <a:pPr algn="ctr"/>
            <a:r>
              <a:rPr lang="en-US" sz="1900" b="1" i="1" dirty="0">
                <a:solidFill>
                  <a:schemeClr val="bg1"/>
                </a:solidFill>
                <a:latin typeface="Product Sans" panose="020B0403030502040203" pitchFamily="34" charset="0"/>
              </a:rPr>
              <a:t>Join us for a tour of biological modeling</a:t>
            </a:r>
            <a:endParaRPr lang="en-US" sz="1900" i="1" dirty="0"/>
          </a:p>
        </p:txBody>
      </p:sp>
      <p:pic>
        <p:nvPicPr>
          <p:cNvPr id="11" name="Picture 10">
            <a:extLst>
              <a:ext uri="{FF2B5EF4-FFF2-40B4-BE49-F238E27FC236}">
                <a16:creationId xmlns:a16="http://schemas.microsoft.com/office/drawing/2014/main" id="{5484A363-8F72-C929-3365-1ACFF35E3E7A}"/>
              </a:ext>
            </a:extLst>
          </p:cNvPr>
          <p:cNvPicPr>
            <a:picLocks noChangeAspect="1"/>
          </p:cNvPicPr>
          <p:nvPr/>
        </p:nvPicPr>
        <p:blipFill>
          <a:blip r:embed="rId4"/>
          <a:stretch>
            <a:fillRect/>
          </a:stretch>
        </p:blipFill>
        <p:spPr>
          <a:xfrm>
            <a:off x="1333836" y="5161681"/>
            <a:ext cx="1281018" cy="1337966"/>
          </a:xfrm>
          <a:prstGeom prst="rect">
            <a:avLst/>
          </a:prstGeom>
        </p:spPr>
      </p:pic>
      <p:sp>
        <p:nvSpPr>
          <p:cNvPr id="12" name="TextBox 11">
            <a:extLst>
              <a:ext uri="{FF2B5EF4-FFF2-40B4-BE49-F238E27FC236}">
                <a16:creationId xmlns:a16="http://schemas.microsoft.com/office/drawing/2014/main" id="{94232BC6-8C31-81FE-4A16-FF20AE8C4575}"/>
              </a:ext>
            </a:extLst>
          </p:cNvPr>
          <p:cNvSpPr txBox="1"/>
          <p:nvPr/>
        </p:nvSpPr>
        <p:spPr>
          <a:xfrm>
            <a:off x="2735840" y="5361305"/>
            <a:ext cx="3202112"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3" name="TextBox 12">
            <a:extLst>
              <a:ext uri="{FF2B5EF4-FFF2-40B4-BE49-F238E27FC236}">
                <a16:creationId xmlns:a16="http://schemas.microsoft.com/office/drawing/2014/main" id="{A7ACB4A9-AE53-8D5D-A62D-087E490782D5}"/>
              </a:ext>
            </a:extLst>
          </p:cNvPr>
          <p:cNvSpPr txBox="1"/>
          <p:nvPr/>
        </p:nvSpPr>
        <p:spPr>
          <a:xfrm>
            <a:off x="1273062" y="1879018"/>
            <a:ext cx="4664890" cy="2462213"/>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cellular and molecular resolution.</a:t>
            </a:r>
          </a:p>
          <a:p>
            <a:pPr algn="just"/>
            <a:endParaRPr lang="en-US" sz="1100" dirty="0">
              <a:solidFill>
                <a:schemeClr val="bg1"/>
              </a:solidFill>
              <a:latin typeface="XCharter"/>
            </a:endParaRPr>
          </a:p>
          <a:p>
            <a:pPr algn="just"/>
            <a:r>
              <a:rPr lang="en-US" sz="11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6"/>
          <a:srcRect l="14633" t="34873" r="27529" b="26390"/>
          <a:stretch/>
        </p:blipFill>
        <p:spPr>
          <a:xfrm>
            <a:off x="1212849"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7"/>
          <a:stretch>
            <a:fillRect/>
          </a:stretch>
        </p:blipFill>
        <p:spPr>
          <a:xfrm>
            <a:off x="4819208"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029977"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6"/>
          <a:srcRect l="14633" t="34873" r="67044" b="26390"/>
          <a:stretch/>
        </p:blipFill>
        <p:spPr>
          <a:xfrm>
            <a:off x="6330365"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194318"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403045"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3"/>
          <a:stretch>
            <a:fillRect/>
          </a:stretch>
        </p:blipFill>
        <p:spPr>
          <a:xfrm>
            <a:off x="6307381" y="1913284"/>
            <a:ext cx="414397" cy="414397"/>
          </a:xfrm>
          <a:prstGeom prst="rect">
            <a:avLst/>
          </a:prstGeom>
        </p:spPr>
      </p:pic>
    </p:spTree>
    <p:extLst>
      <p:ext uri="{BB962C8B-B14F-4D97-AF65-F5344CB8AC3E}">
        <p14:creationId xmlns:p14="http://schemas.microsoft.com/office/powerpoint/2010/main" val="7972711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23483</TotalTime>
  <Words>1055</Words>
  <Application>Microsoft Macintosh PowerPoint</Application>
  <PresentationFormat>Custom</PresentationFormat>
  <Paragraphs>89</Paragraphs>
  <Slides>12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Optima</vt:lpstr>
      <vt:lpstr>Product Sans</vt:lpstr>
      <vt:lpstr>XCharter</vt:lpstr>
      <vt:lpstr>XCharter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pcompeau</dc:creator>
  <cp:lastModifiedBy>pcompeau</cp:lastModifiedBy>
  <cp:revision>221</cp:revision>
  <dcterms:created xsi:type="dcterms:W3CDTF">2018-03-09T06:37:14Z</dcterms:created>
  <dcterms:modified xsi:type="dcterms:W3CDTF">2023-02-05T19:12:05Z</dcterms:modified>
</cp:coreProperties>
</file>

<file path=docProps/thumbnail.jpeg>
</file>